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93" r:id="rId3"/>
    <p:sldId id="260" r:id="rId4"/>
    <p:sldId id="261" r:id="rId5"/>
    <p:sldId id="262" r:id="rId6"/>
    <p:sldId id="263" r:id="rId7"/>
    <p:sldId id="266" r:id="rId8"/>
    <p:sldId id="294" r:id="rId9"/>
    <p:sldId id="272" r:id="rId10"/>
    <p:sldId id="499" r:id="rId11"/>
    <p:sldId id="273" r:id="rId12"/>
    <p:sldId id="295" r:id="rId13"/>
    <p:sldId id="274" r:id="rId14"/>
    <p:sldId id="275" r:id="rId15"/>
    <p:sldId id="276" r:id="rId16"/>
    <p:sldId id="282" r:id="rId17"/>
    <p:sldId id="503" r:id="rId18"/>
    <p:sldId id="277" r:id="rId19"/>
    <p:sldId id="278" r:id="rId20"/>
    <p:sldId id="296" r:id="rId21"/>
    <p:sldId id="291" r:id="rId22"/>
    <p:sldId id="280" r:id="rId23"/>
    <p:sldId id="297" r:id="rId24"/>
    <p:sldId id="500" r:id="rId25"/>
    <p:sldId id="290" r:id="rId26"/>
    <p:sldId id="473" r:id="rId27"/>
    <p:sldId id="298" r:id="rId28"/>
    <p:sldId id="299" r:id="rId29"/>
    <p:sldId id="300" r:id="rId30"/>
    <p:sldId id="301" r:id="rId31"/>
    <p:sldId id="302" r:id="rId32"/>
    <p:sldId id="506" r:id="rId33"/>
    <p:sldId id="303" r:id="rId34"/>
    <p:sldId id="313" r:id="rId35"/>
    <p:sldId id="314" r:id="rId36"/>
    <p:sldId id="308" r:id="rId37"/>
    <p:sldId id="317" r:id="rId38"/>
    <p:sldId id="316" r:id="rId39"/>
    <p:sldId id="329" r:id="rId40"/>
    <p:sldId id="315" r:id="rId41"/>
    <p:sldId id="307" r:id="rId42"/>
    <p:sldId id="336" r:id="rId43"/>
    <p:sldId id="338" r:id="rId44"/>
    <p:sldId id="501" r:id="rId45"/>
    <p:sldId id="340" r:id="rId46"/>
    <p:sldId id="339" r:id="rId47"/>
    <p:sldId id="341" r:id="rId48"/>
    <p:sldId id="305" r:id="rId49"/>
    <p:sldId id="343" r:id="rId50"/>
    <p:sldId id="344" r:id="rId51"/>
    <p:sldId id="345" r:id="rId52"/>
    <p:sldId id="346" r:id="rId53"/>
    <p:sldId id="306" r:id="rId54"/>
    <p:sldId id="349" r:id="rId55"/>
    <p:sldId id="351" r:id="rId56"/>
    <p:sldId id="353" r:id="rId57"/>
    <p:sldId id="354" r:id="rId58"/>
    <p:sldId id="357" r:id="rId59"/>
    <p:sldId id="457" r:id="rId60"/>
    <p:sldId id="458" r:id="rId61"/>
    <p:sldId id="362" r:id="rId62"/>
    <p:sldId id="361" r:id="rId63"/>
    <p:sldId id="360" r:id="rId64"/>
    <p:sldId id="363" r:id="rId65"/>
    <p:sldId id="368" r:id="rId66"/>
    <p:sldId id="370" r:id="rId67"/>
    <p:sldId id="372" r:id="rId68"/>
    <p:sldId id="459" r:id="rId69"/>
    <p:sldId id="366" r:id="rId70"/>
    <p:sldId id="504" r:id="rId71"/>
    <p:sldId id="374" r:id="rId72"/>
    <p:sldId id="375" r:id="rId73"/>
    <p:sldId id="460" r:id="rId74"/>
    <p:sldId id="377" r:id="rId75"/>
    <p:sldId id="505" r:id="rId76"/>
    <p:sldId id="468" r:id="rId77"/>
    <p:sldId id="467" r:id="rId78"/>
    <p:sldId id="390" r:id="rId79"/>
    <p:sldId id="391" r:id="rId80"/>
    <p:sldId id="394" r:id="rId81"/>
    <p:sldId id="397" r:id="rId82"/>
    <p:sldId id="398" r:id="rId83"/>
    <p:sldId id="481" r:id="rId84"/>
    <p:sldId id="502" r:id="rId8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19AF-4D4E-4F12-A743-2AB0D111F3D6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277-77BA-420A-A36D-9CF676EC8C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7797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19AF-4D4E-4F12-A743-2AB0D111F3D6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277-77BA-420A-A36D-9CF676EC8C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87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19AF-4D4E-4F12-A743-2AB0D111F3D6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277-77BA-420A-A36D-9CF676EC8C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91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398A50A-8BD6-47F8-A76C-6540A920B1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75853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86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19AF-4D4E-4F12-A743-2AB0D111F3D6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277-77BA-420A-A36D-9CF676EC8C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528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19AF-4D4E-4F12-A743-2AB0D111F3D6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277-77BA-420A-A36D-9CF676EC8C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9283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19AF-4D4E-4F12-A743-2AB0D111F3D6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277-77BA-420A-A36D-9CF676EC8C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6365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19AF-4D4E-4F12-A743-2AB0D111F3D6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277-77BA-420A-A36D-9CF676EC8C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600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19AF-4D4E-4F12-A743-2AB0D111F3D6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277-77BA-420A-A36D-9CF676EC8C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3060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19AF-4D4E-4F12-A743-2AB0D111F3D6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277-77BA-420A-A36D-9CF676EC8C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766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919AF-4D4E-4F12-A743-2AB0D111F3D6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5277-77BA-420A-A36D-9CF676EC8C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21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919AF-4D4E-4F12-A743-2AB0D111F3D6}" type="datetimeFigureOut">
              <a:rPr lang="en-AU" smtClean="0"/>
              <a:t>2/11/2022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75277-77BA-420A-A36D-9CF676EC8C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4857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1D3D5-CD8B-4311-BC63-8E6193B5E99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767897" y="2613641"/>
            <a:ext cx="7331075" cy="2816225"/>
          </a:xfrm>
        </p:spPr>
        <p:txBody>
          <a:bodyPr>
            <a:normAutofit fontScale="90000"/>
          </a:bodyPr>
          <a:lstStyle/>
          <a:p>
            <a:pPr algn="ctr">
              <a:lnSpc>
                <a:spcPct val="120000"/>
              </a:lnSpc>
            </a:pPr>
            <a:r>
              <a:rPr lang="en-AU" sz="3600" dirty="0">
                <a:latin typeface="Arial" panose="020B0604020202020204" pitchFamily="34" charset="0"/>
                <a:cs typeface="Arial" panose="020B0604020202020204" pitchFamily="34" charset="0"/>
              </a:rPr>
              <a:t>WELCOME SLIDE</a:t>
            </a:r>
            <a:br>
              <a:rPr lang="en-AU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ANY INFORMATION RELEVANT TO THE CELEBRATION</a:t>
            </a:r>
            <a:br>
              <a:rPr lang="en-A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PPT has no Gloria or Creed.</a:t>
            </a:r>
            <a:br>
              <a:rPr lang="en-AU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Gloria is used Sundays and Solemnities See ‘Ordo’ for more information</a:t>
            </a:r>
            <a:br>
              <a:rPr lang="en-A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dirty="0">
                <a:solidFill>
                  <a:srgbClr val="C00000"/>
                </a:solidFill>
              </a:rPr>
              <a:t> </a:t>
            </a:r>
            <a:br>
              <a:rPr lang="en-AU" dirty="0">
                <a:solidFill>
                  <a:srgbClr val="C00000"/>
                </a:solidFill>
              </a:rPr>
            </a:br>
            <a:endParaRPr lang="en-AU" sz="3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99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609E1-F9F0-44C9-8964-31E00830D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571" y="2788120"/>
            <a:ext cx="8444205" cy="994172"/>
          </a:xfrm>
        </p:spPr>
        <p:txBody>
          <a:bodyPr>
            <a:noAutofit/>
          </a:bodyPr>
          <a:lstStyle/>
          <a:p>
            <a:pPr defTabSz="538163">
              <a:lnSpc>
                <a:spcPct val="120000"/>
              </a:lnSpc>
            </a:pPr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PRIEST:	IN THE NAME OF THE FATHER, AND OF THE SON, AND THE HOLY SPIRIT.</a:t>
            </a: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  <a:t>ALL:		AMEN.</a:t>
            </a:r>
            <a:b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A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712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609E1-F9F0-44C9-8964-31E00830D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387" y="3328447"/>
            <a:ext cx="7886700" cy="994172"/>
          </a:xfrm>
        </p:spPr>
        <p:txBody>
          <a:bodyPr>
            <a:noAutofit/>
          </a:bodyPr>
          <a:lstStyle/>
          <a:p>
            <a:pPr defTabSz="538163">
              <a:lnSpc>
                <a:spcPct val="120000"/>
              </a:lnSpc>
            </a:pPr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PRIEST:	 THE GRACE OF OUR LORD JESUS CHRIST, AND THE LOVE OF GOD, AND THE COMMUNION OF THE HOLY SPIRIT BE WITH YOU ALL.</a:t>
            </a: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  <a:t>ALL:  AND WITH YOUR SPIRIT.</a:t>
            </a: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dirty="0"/>
              <a:t> </a:t>
            </a:r>
            <a:br>
              <a:rPr lang="en-AU" dirty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27363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173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62C563E-7BD6-439C-A606-0DE4B4302C47}"/>
              </a:ext>
            </a:extLst>
          </p:cNvPr>
          <p:cNvSpPr txBox="1"/>
          <p:nvPr/>
        </p:nvSpPr>
        <p:spPr>
          <a:xfrm>
            <a:off x="657964" y="2716432"/>
            <a:ext cx="823663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PENITENTIAL ACT</a:t>
            </a:r>
          </a:p>
          <a:p>
            <a:pPr algn="ctr"/>
            <a: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 the Missal and the celebrant </a:t>
            </a:r>
          </a:p>
          <a:p>
            <a:pPr algn="ctr"/>
            <a: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the choice of this text.</a:t>
            </a:r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AU" sz="3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152479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62C563E-7BD6-439C-A606-0DE4B4302C47}"/>
              </a:ext>
            </a:extLst>
          </p:cNvPr>
          <p:cNvSpPr txBox="1"/>
          <p:nvPr/>
        </p:nvSpPr>
        <p:spPr>
          <a:xfrm>
            <a:off x="453683" y="1236518"/>
            <a:ext cx="82366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PRIEST:	BROTHERS AND SISTERS,      LET US ACKNOWLEDGE OUR 	SINS,</a:t>
            </a:r>
          </a:p>
          <a:p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AND SO PREPARE OURSELVES TO CELEBRATE THE SACRED MYSTERIES.</a:t>
            </a:r>
          </a:p>
          <a:p>
            <a:r>
              <a:rPr lang="en-AU" sz="3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68109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7D3A9-6EFC-470C-973F-864C5979E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497" y="2434828"/>
            <a:ext cx="8359140" cy="99417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  <a:t>ALL: I CONFESS TO ALMIGHTY GOD</a:t>
            </a:r>
            <a:b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  <a:t>AND TO YOU, MY BROTHERS AND SISTERS,THAT I HAVE GREATLY SINNED,</a:t>
            </a:r>
            <a:b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  <a:t>IN MY THOUGHTS AND IN MY WORDS,</a:t>
            </a:r>
            <a:b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000" b="1" dirty="0"/>
            </a:br>
            <a:endParaRPr lang="en-AU" sz="3000" b="1" dirty="0"/>
          </a:p>
        </p:txBody>
      </p:sp>
    </p:spTree>
    <p:extLst>
      <p:ext uri="{BB962C8B-B14F-4D97-AF65-F5344CB8AC3E}">
        <p14:creationId xmlns:p14="http://schemas.microsoft.com/office/powerpoint/2010/main" val="2894074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7D3A9-6EFC-470C-973F-864C5979E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728" y="1994654"/>
            <a:ext cx="8135523" cy="99417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br>
              <a:rPr lang="en-AU" sz="3000" dirty="0"/>
            </a:br>
            <a:r>
              <a:rPr lang="en-AU" sz="3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WHAT I HAVE DONE</a:t>
            </a:r>
            <a:br>
              <a:rPr lang="en-AU" sz="3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IN WHAT I HAVE FAILED TO DO,</a:t>
            </a:r>
            <a:br>
              <a:rPr lang="en-AU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000" b="1" dirty="0">
                <a:latin typeface="Arial" panose="020B0604020202020204" pitchFamily="34" charset="0"/>
                <a:cs typeface="Arial" panose="020B0604020202020204" pitchFamily="34" charset="0"/>
              </a:rPr>
              <a:t>THROUGH MY FAULT, </a:t>
            </a:r>
            <a:br>
              <a:rPr lang="en-AU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000" b="1" dirty="0">
                <a:latin typeface="Arial" panose="020B0604020202020204" pitchFamily="34" charset="0"/>
                <a:cs typeface="Arial" panose="020B0604020202020204" pitchFamily="34" charset="0"/>
              </a:rPr>
              <a:t>THROUGH MY FAULT,</a:t>
            </a:r>
            <a:br>
              <a:rPr lang="en-AU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000" b="1" dirty="0">
                <a:latin typeface="Arial" panose="020B0604020202020204" pitchFamily="34" charset="0"/>
                <a:cs typeface="Arial" panose="020B0604020202020204" pitchFamily="34" charset="0"/>
              </a:rPr>
              <a:t>THROUGH MY MOST GRIEVOUS FAULT;</a:t>
            </a:r>
            <a:br>
              <a:rPr lang="en-AU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A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941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7D3A9-6EFC-470C-973F-864C5979E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808" y="2169914"/>
            <a:ext cx="8253943" cy="99417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br>
              <a:rPr lang="en-AU" sz="3000" dirty="0"/>
            </a:br>
            <a: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  <a:t>THEREFORE I ASK BLESSED MARY </a:t>
            </a:r>
            <a:b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  <a:t>EVER-VIRGIN, ALL THE ANGELS </a:t>
            </a:r>
            <a:b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  <a:t>AND SAINTS, AND YOU, MY BROTHERS AND SISTERS,TO PRAY FOR ME TO THE LORD OUR GOD.</a:t>
            </a:r>
            <a:b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A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789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7D3A9-6EFC-470C-973F-864C5979E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408" y="1945749"/>
            <a:ext cx="7886700" cy="994172"/>
          </a:xfrm>
        </p:spPr>
        <p:txBody>
          <a:bodyPr>
            <a:noAutofit/>
          </a:bodyPr>
          <a:lstStyle/>
          <a:p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PRIEST:	MAY ALMIGHTY GOD HAVE MERCY ON US,FORGIVE US OUR SINS, AND BRING US TO EVERLASTING LIFE.</a:t>
            </a: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  <a:t>ALL: AMEN.</a:t>
            </a: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A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519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7D3A9-6EFC-470C-973F-864C5979E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81640"/>
            <a:ext cx="7886700" cy="99417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br>
              <a:rPr lang="en-AU" sz="3000" dirty="0">
                <a:solidFill>
                  <a:srgbClr val="C00000"/>
                </a:solidFill>
              </a:rPr>
            </a:br>
            <a: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LORD HAVE MERCY - consult priest for selection of text of Penitential Act</a:t>
            </a:r>
            <a:b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PRIEST: 	LORD, HAVE MERCY.	</a:t>
            </a:r>
            <a:b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ALL:</a:t>
            </a:r>
            <a: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A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LORD, HAVE MERCY.</a:t>
            </a:r>
            <a:br>
              <a:rPr lang="en-A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PRIEST : 	CHRIST, HAVE MERCY.</a:t>
            </a:r>
            <a:b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ALL: </a:t>
            </a:r>
            <a: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A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CHRIST, HAVE MERCY.</a:t>
            </a:r>
            <a:br>
              <a:rPr lang="en-A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PRIEST : 	LORD, HAVE MERCY.	</a:t>
            </a:r>
            <a:b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ALL: </a:t>
            </a:r>
            <a: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A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LORD, HAVE MERCY</a:t>
            </a:r>
            <a: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000" dirty="0"/>
            </a:br>
            <a:endParaRPr lang="en-AU" sz="3000" dirty="0"/>
          </a:p>
        </p:txBody>
      </p:sp>
    </p:spTree>
    <p:extLst>
      <p:ext uri="{BB962C8B-B14F-4D97-AF65-F5344CB8AC3E}">
        <p14:creationId xmlns:p14="http://schemas.microsoft.com/office/powerpoint/2010/main" val="3352893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3938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35166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B0DE0-19BF-4EB2-A7A6-3B31C4C54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710" y="1305182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LITURGY OF THE WORD</a:t>
            </a:r>
          </a:p>
        </p:txBody>
      </p:sp>
    </p:spTree>
    <p:extLst>
      <p:ext uri="{BB962C8B-B14F-4D97-AF65-F5344CB8AC3E}">
        <p14:creationId xmlns:p14="http://schemas.microsoft.com/office/powerpoint/2010/main" val="3512204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7D3A9-6EFC-470C-973F-864C5979E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158" y="1743194"/>
            <a:ext cx="7886700" cy="994172"/>
          </a:xfrm>
        </p:spPr>
        <p:txBody>
          <a:bodyPr>
            <a:noAutofit/>
          </a:bodyPr>
          <a:lstStyle/>
          <a:p>
            <a:pPr algn="ctr"/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FIRST READING</a:t>
            </a: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reference only</a:t>
            </a:r>
          </a:p>
        </p:txBody>
      </p:sp>
    </p:spTree>
    <p:extLst>
      <p:ext uri="{BB962C8B-B14F-4D97-AF65-F5344CB8AC3E}">
        <p14:creationId xmlns:p14="http://schemas.microsoft.com/office/powerpoint/2010/main" val="9778378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24057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7D3A9-6EFC-470C-973F-864C5979E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838" y="2931914"/>
            <a:ext cx="7886700" cy="994172"/>
          </a:xfrm>
        </p:spPr>
        <p:txBody>
          <a:bodyPr>
            <a:noAutofit/>
          </a:bodyPr>
          <a:lstStyle/>
          <a:p>
            <a:pPr algn="ctr"/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SECOND READING</a:t>
            </a: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reference only</a:t>
            </a:r>
          </a:p>
        </p:txBody>
      </p:sp>
    </p:spTree>
    <p:extLst>
      <p:ext uri="{BB962C8B-B14F-4D97-AF65-F5344CB8AC3E}">
        <p14:creationId xmlns:p14="http://schemas.microsoft.com/office/powerpoint/2010/main" val="5972796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D587E-C444-4065-84E0-419C1ECE7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43859"/>
            <a:ext cx="7886700" cy="99417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RESPONSORIAL PSALM</a:t>
            </a: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the text of the chosen psalm’s response. See example in next slide.</a:t>
            </a: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000" dirty="0"/>
            </a:br>
            <a:r>
              <a:rPr lang="en-AU" sz="3000" dirty="0"/>
              <a:t> </a:t>
            </a:r>
            <a:br>
              <a:rPr lang="en-AU" sz="3000" dirty="0"/>
            </a:br>
            <a:endParaRPr lang="en-AU" sz="3000" dirty="0"/>
          </a:p>
        </p:txBody>
      </p:sp>
    </p:spTree>
    <p:extLst>
      <p:ext uri="{BB962C8B-B14F-4D97-AF65-F5344CB8AC3E}">
        <p14:creationId xmlns:p14="http://schemas.microsoft.com/office/powerpoint/2010/main" val="14356007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1F84767-E34D-47B1-85C9-D994E91B6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879" y="3429001"/>
            <a:ext cx="8093660" cy="99417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CANTOR: </a:t>
            </a:r>
            <a: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US GO REJOICING TO 	   		THE HOUSE OF THE LORD;</a:t>
            </a:r>
            <a:b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  <a:t>ALL: </a:t>
            </a:r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A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US GO REJOICING TO  	     		THE HOUSE OF THE LORD;</a:t>
            </a:r>
            <a:br>
              <a:rPr lang="en-A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br>
              <a:rPr lang="en-AU" sz="3000" dirty="0"/>
            </a:br>
            <a:endParaRPr lang="en-AU" sz="3000" dirty="0"/>
          </a:p>
        </p:txBody>
      </p:sp>
    </p:spTree>
    <p:extLst>
      <p:ext uri="{BB962C8B-B14F-4D97-AF65-F5344CB8AC3E}">
        <p14:creationId xmlns:p14="http://schemas.microsoft.com/office/powerpoint/2010/main" val="36131913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39031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D587E-C444-4065-84E0-419C1ECE7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34828"/>
            <a:ext cx="7886700" cy="99417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GOSPEL ACCLAMATION</a:t>
            </a: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 priest, Missal and musician </a:t>
            </a:r>
            <a:b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the selection</a:t>
            </a:r>
            <a:br>
              <a:rPr lang="en-AU" sz="3000" dirty="0"/>
            </a:br>
            <a:br>
              <a:rPr lang="en-AU" sz="3000" dirty="0"/>
            </a:br>
            <a:r>
              <a:rPr lang="en-AU" sz="3000" dirty="0"/>
              <a:t> </a:t>
            </a:r>
            <a:br>
              <a:rPr lang="en-AU" sz="3000" dirty="0"/>
            </a:br>
            <a:endParaRPr lang="en-AU" sz="3000" dirty="0"/>
          </a:p>
        </p:txBody>
      </p:sp>
    </p:spTree>
    <p:extLst>
      <p:ext uri="{BB962C8B-B14F-4D97-AF65-F5344CB8AC3E}">
        <p14:creationId xmlns:p14="http://schemas.microsoft.com/office/powerpoint/2010/main" val="20729139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A92E8AE-C41C-4061-AC5D-AE30D2D7C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8413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359D57A-CEC9-49EA-9E5A-36F893E1C7DD}"/>
              </a:ext>
            </a:extLst>
          </p:cNvPr>
          <p:cNvSpPr/>
          <p:nvPr/>
        </p:nvSpPr>
        <p:spPr>
          <a:xfrm>
            <a:off x="826814" y="2494316"/>
            <a:ext cx="7607105" cy="1777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 of country</a:t>
            </a:r>
          </a:p>
          <a:p>
            <a:pPr algn="ctr"/>
            <a: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commentary about </a:t>
            </a:r>
          </a:p>
          <a:p>
            <a:pPr algn="ctr"/>
            <a: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to happen if necessary</a:t>
            </a:r>
            <a:br>
              <a:rPr lang="en-AU" sz="135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AU" sz="1350" dirty="0"/>
          </a:p>
        </p:txBody>
      </p:sp>
    </p:spTree>
    <p:extLst>
      <p:ext uri="{BB962C8B-B14F-4D97-AF65-F5344CB8AC3E}">
        <p14:creationId xmlns:p14="http://schemas.microsoft.com/office/powerpoint/2010/main" val="39205812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33785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D587E-C444-4065-84E0-419C1ECE7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490" y="2434828"/>
            <a:ext cx="7886700" cy="99417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GOSPEL</a:t>
            </a: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reference only</a:t>
            </a:r>
            <a:br>
              <a:rPr lang="en-AU" sz="3000" dirty="0"/>
            </a:br>
            <a:br>
              <a:rPr lang="en-AU" sz="3000" dirty="0"/>
            </a:br>
            <a:r>
              <a:rPr lang="en-AU" sz="3000" dirty="0"/>
              <a:t> </a:t>
            </a:r>
            <a:br>
              <a:rPr lang="en-AU" sz="3000" dirty="0"/>
            </a:br>
            <a:endParaRPr lang="en-AU" sz="3000" dirty="0"/>
          </a:p>
        </p:txBody>
      </p:sp>
    </p:spTree>
    <p:extLst>
      <p:ext uri="{BB962C8B-B14F-4D97-AF65-F5344CB8AC3E}">
        <p14:creationId xmlns:p14="http://schemas.microsoft.com/office/powerpoint/2010/main" val="28932096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D587E-C444-4065-84E0-419C1ECE7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160" y="3876367"/>
            <a:ext cx="7886700" cy="9941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  <a:t>ALL:	AND WITH YOUR SPIRIT.</a:t>
            </a:r>
            <a:b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000" dirty="0"/>
            </a:br>
            <a:r>
              <a:rPr lang="en-AU" sz="3000" dirty="0"/>
              <a:t> </a:t>
            </a:r>
            <a:br>
              <a:rPr lang="en-AU" sz="3000" dirty="0"/>
            </a:br>
            <a:endParaRPr lang="en-AU" sz="3000" dirty="0"/>
          </a:p>
        </p:txBody>
      </p:sp>
    </p:spTree>
    <p:extLst>
      <p:ext uri="{BB962C8B-B14F-4D97-AF65-F5344CB8AC3E}">
        <p14:creationId xmlns:p14="http://schemas.microsoft.com/office/powerpoint/2010/main" val="25202180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D587E-C444-4065-84E0-419C1ECE7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143" y="2542090"/>
            <a:ext cx="7886700" cy="9941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b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  <a:t>ALL:	GLORY TO YOU, O LORD.</a:t>
            </a:r>
            <a:b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000" dirty="0"/>
            </a:br>
            <a:r>
              <a:rPr lang="en-AU" sz="3000" dirty="0"/>
              <a:t> </a:t>
            </a:r>
            <a:br>
              <a:rPr lang="en-AU" sz="3000" dirty="0"/>
            </a:br>
            <a:endParaRPr lang="en-AU" sz="3000" dirty="0"/>
          </a:p>
        </p:txBody>
      </p:sp>
    </p:spTree>
    <p:extLst>
      <p:ext uri="{BB962C8B-B14F-4D97-AF65-F5344CB8AC3E}">
        <p14:creationId xmlns:p14="http://schemas.microsoft.com/office/powerpoint/2010/main" val="13840505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12C73ED-5270-4B18-B674-0F22929D7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228" y="1506974"/>
            <a:ext cx="8520545" cy="9941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PRIEST: THE GOSPEL OF THE LORD.</a:t>
            </a: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000" b="1" dirty="0">
                <a:latin typeface="Arial" panose="020B0604020202020204" pitchFamily="34" charset="0"/>
                <a:cs typeface="Arial" panose="020B0604020202020204" pitchFamily="34" charset="0"/>
              </a:rPr>
              <a:t>ALL: PRAISE TO YOU, LORD JESUS CHRIST.</a:t>
            </a:r>
          </a:p>
        </p:txBody>
      </p:sp>
    </p:spTree>
    <p:extLst>
      <p:ext uri="{BB962C8B-B14F-4D97-AF65-F5344CB8AC3E}">
        <p14:creationId xmlns:p14="http://schemas.microsoft.com/office/powerpoint/2010/main" val="32610076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0121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12C73ED-5270-4B18-B674-0F22929D7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126148"/>
            <a:ext cx="7886700" cy="99417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AU" sz="3600" cap="all" dirty="0">
                <a:latin typeface="Arial" panose="020B0604020202020204" pitchFamily="34" charset="0"/>
                <a:cs typeface="Arial" panose="020B0604020202020204" pitchFamily="34" charset="0"/>
              </a:rPr>
              <a:t>HOMILY</a:t>
            </a:r>
            <a:br>
              <a:rPr lang="en-AU" sz="3000" cap="all" dirty="0"/>
            </a:br>
            <a:endParaRPr lang="en-AU" sz="3000" cap="all" dirty="0"/>
          </a:p>
        </p:txBody>
      </p:sp>
    </p:spTree>
    <p:extLst>
      <p:ext uri="{BB962C8B-B14F-4D97-AF65-F5344CB8AC3E}">
        <p14:creationId xmlns:p14="http://schemas.microsoft.com/office/powerpoint/2010/main" val="29826238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95480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12C73ED-5270-4B18-B674-0F22929D7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970" y="1198288"/>
            <a:ext cx="7886700" cy="99417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AU" sz="3200" cap="all" dirty="0">
                <a:latin typeface="Arial" panose="020B0604020202020204" pitchFamily="34" charset="0"/>
                <a:cs typeface="Arial" panose="020B0604020202020204" pitchFamily="34" charset="0"/>
              </a:rPr>
              <a:t>UNIVERSAL PRAYER</a:t>
            </a:r>
          </a:p>
        </p:txBody>
      </p:sp>
    </p:spTree>
    <p:extLst>
      <p:ext uri="{BB962C8B-B14F-4D97-AF65-F5344CB8AC3E}">
        <p14:creationId xmlns:p14="http://schemas.microsoft.com/office/powerpoint/2010/main" val="33070114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7" y="3402807"/>
            <a:ext cx="8386763" cy="994172"/>
          </a:xfrm>
        </p:spPr>
        <p:txBody>
          <a:bodyPr>
            <a:noAutofit/>
          </a:bodyPr>
          <a:lstStyle/>
          <a:p>
            <a:pPr algn="ctr">
              <a:lnSpc>
                <a:spcPct val="119000"/>
              </a:lnSpc>
              <a:spcBef>
                <a:spcPts val="0"/>
              </a:spcBef>
            </a:pPr>
            <a:r>
              <a:rPr lang="en-AU" sz="32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ALL: LORD, HEAR OUR PRAYER.</a:t>
            </a:r>
            <a:br>
              <a:rPr lang="en-AU" sz="3200" b="1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kern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refer to The Roman Missal for </a:t>
            </a:r>
            <a:br>
              <a:rPr lang="en-AU" sz="3200" kern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kern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selection of responses.</a:t>
            </a:r>
            <a:br>
              <a:rPr lang="en-AU" sz="3200" kern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200" kern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kern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Appendix V - Examples of Formularies </a:t>
            </a:r>
            <a:br>
              <a:rPr lang="en-AU" sz="3200" kern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kern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the Universal Prayer</a:t>
            </a:r>
            <a:br>
              <a:rPr lang="en-AU" sz="32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en-AU" sz="3200" kern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A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363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BD8B3-A4B4-481F-835A-6D8988050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694" y="3429001"/>
            <a:ext cx="7042763" cy="994172"/>
          </a:xfrm>
        </p:spPr>
        <p:txBody>
          <a:bodyPr>
            <a:normAutofit fontScale="90000"/>
          </a:bodyPr>
          <a:lstStyle/>
          <a:p>
            <a:pPr algn="ctr">
              <a:lnSpc>
                <a:spcPct val="120000"/>
              </a:lnSpc>
            </a:pPr>
            <a:r>
              <a:rPr lang="en-AU" dirty="0"/>
              <a:t>	</a:t>
            </a:r>
            <a:r>
              <a:rPr lang="en-AU" sz="3600" dirty="0">
                <a:latin typeface="Arial" panose="020B0604020202020204" pitchFamily="34" charset="0"/>
                <a:cs typeface="Arial" panose="020B0604020202020204" pitchFamily="34" charset="0"/>
              </a:rPr>
              <a:t>GATHERING HYMN</a:t>
            </a:r>
            <a:br>
              <a:rPr lang="en-AU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600" dirty="0"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AU" sz="36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words of song</a:t>
            </a:r>
            <a:r>
              <a:rPr lang="en-AU" sz="36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en-AU" dirty="0"/>
              <a:t>	</a:t>
            </a:r>
            <a:r>
              <a:rPr lang="en-AU" b="1" dirty="0"/>
              <a:t>	</a:t>
            </a:r>
            <a:br>
              <a:rPr lang="en-AU" b="1" dirty="0"/>
            </a:br>
            <a:br>
              <a:rPr lang="en-AU" dirty="0"/>
            </a:br>
            <a:r>
              <a:rPr lang="en-AU" dirty="0"/>
              <a:t> </a:t>
            </a:r>
            <a:br>
              <a:rPr lang="en-AU" dirty="0"/>
            </a:br>
            <a:endParaRPr lang="en-AU" sz="3000" dirty="0"/>
          </a:p>
        </p:txBody>
      </p:sp>
    </p:spTree>
    <p:extLst>
      <p:ext uri="{BB962C8B-B14F-4D97-AF65-F5344CB8AC3E}">
        <p14:creationId xmlns:p14="http://schemas.microsoft.com/office/powerpoint/2010/main" val="28933549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073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12C73ED-5270-4B18-B674-0F22929D7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910" y="1354574"/>
            <a:ext cx="7886700" cy="99417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AU" sz="3200" cap="all" dirty="0">
                <a:latin typeface="Arial" panose="020B0604020202020204" pitchFamily="34" charset="0"/>
                <a:cs typeface="Arial" panose="020B0604020202020204" pitchFamily="34" charset="0"/>
              </a:rPr>
              <a:t>LITURGY OF THE EUCHARIST</a:t>
            </a:r>
            <a:br>
              <a:rPr lang="en-AU" sz="3200" cap="al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AU" sz="3200" cap="all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AU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PRESENTATION OF THE GIFTS</a:t>
            </a:r>
            <a:r>
              <a:rPr lang="en-AU" altLang="en-US" sz="3000" dirty="0"/>
              <a:t>	</a:t>
            </a:r>
            <a:endParaRPr lang="en-AU" sz="3000" cap="all" dirty="0"/>
          </a:p>
        </p:txBody>
      </p:sp>
    </p:spTree>
    <p:extLst>
      <p:ext uri="{BB962C8B-B14F-4D97-AF65-F5344CB8AC3E}">
        <p14:creationId xmlns:p14="http://schemas.microsoft.com/office/powerpoint/2010/main" val="7338211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0297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817" y="3773329"/>
            <a:ext cx="8386763" cy="9941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AU" sz="32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PRIEST: BLESSED ARE YOU,</a:t>
            </a:r>
            <a:br>
              <a:rPr lang="en-AU" sz="32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</a:br>
            <a:r>
              <a:rPr lang="en-AU" sz="32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LORD GOD OF ALL CREATION,</a:t>
            </a:r>
            <a:br>
              <a:rPr lang="en-AU" sz="32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</a:br>
            <a:r>
              <a:rPr lang="en-AU" sz="32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FOR THROUGH YOUR GOODNESS</a:t>
            </a:r>
            <a:br>
              <a:rPr lang="en-AU" sz="32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</a:br>
            <a:r>
              <a:rPr lang="en-AU" sz="32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WE HAVE RECEIVED THE BREAD</a:t>
            </a:r>
            <a:br>
              <a:rPr lang="en-AU" sz="32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</a:br>
            <a:r>
              <a:rPr lang="en-AU" sz="32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WE OFFER YOU:FRUIT OF THE EARTH </a:t>
            </a:r>
            <a:br>
              <a:rPr lang="en-AU" sz="32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</a:br>
            <a:r>
              <a:rPr lang="en-AU" sz="32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AND WORK OF HUMAN HANDS, </a:t>
            </a:r>
            <a:br>
              <a:rPr lang="en-AU" sz="32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</a:br>
            <a:r>
              <a:rPr lang="en-AU" sz="3200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IT WILL BECOME OUR SPIRTUAL DRINK</a:t>
            </a:r>
            <a:br>
              <a:rPr lang="en-AU" altLang="en-US" sz="32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en-AU" altLang="en-US" sz="3000" dirty="0">
                <a:solidFill>
                  <a:srgbClr val="C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.</a:t>
            </a:r>
            <a:br>
              <a:rPr lang="en-AU" altLang="en-US" sz="30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br>
              <a:rPr lang="en-AU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A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16AAB0-9976-4F82-B4A7-6EC863810F23}"/>
              </a:ext>
            </a:extLst>
          </p:cNvPr>
          <p:cNvSpPr txBox="1"/>
          <p:nvPr/>
        </p:nvSpPr>
        <p:spPr>
          <a:xfrm>
            <a:off x="6943841" y="419333"/>
            <a:ext cx="1866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en-US" sz="2700" dirty="0">
                <a:solidFill>
                  <a:srgbClr val="C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priest may say this prayer silently</a:t>
            </a:r>
            <a:endParaRPr lang="en-AU" sz="2700" dirty="0"/>
          </a:p>
        </p:txBody>
      </p:sp>
    </p:spTree>
    <p:extLst>
      <p:ext uri="{BB962C8B-B14F-4D97-AF65-F5344CB8AC3E}">
        <p14:creationId xmlns:p14="http://schemas.microsoft.com/office/powerpoint/2010/main" val="127259049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241" y="2792526"/>
            <a:ext cx="8386763" cy="9941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AU" altLang="en-US" sz="32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ALL: BLESSED BE GOD, FOREVER.</a:t>
            </a:r>
            <a:br>
              <a:rPr lang="en-AU" altLang="en-US" sz="30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en-AU" altLang="en-US" sz="3000" dirty="0">
                <a:solidFill>
                  <a:srgbClr val="C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.</a:t>
            </a:r>
            <a:br>
              <a:rPr lang="en-AU" altLang="en-US" sz="30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br>
              <a:rPr lang="en-AU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A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27239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7349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619" y="3135241"/>
            <a:ext cx="8386763" cy="9941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AU" sz="3200" kern="0" dirty="0">
                <a:solidFill>
                  <a:srgbClr val="000000"/>
                </a:solidFill>
                <a:latin typeface="Arial"/>
                <a:ea typeface="ＭＳ Ｐゴシック"/>
                <a:cs typeface="Arial" pitchFamily="34" charset="0"/>
              </a:rPr>
              <a:t>BLESSED ARE YOU,</a:t>
            </a:r>
            <a:br>
              <a:rPr lang="en-AU" sz="3200" kern="0" dirty="0">
                <a:solidFill>
                  <a:srgbClr val="000000"/>
                </a:solidFill>
                <a:latin typeface="Arial"/>
                <a:ea typeface="ＭＳ Ｐゴシック"/>
                <a:cs typeface="Arial" pitchFamily="34" charset="0"/>
              </a:rPr>
            </a:br>
            <a:r>
              <a:rPr lang="en-AU" sz="3200" kern="0" dirty="0">
                <a:solidFill>
                  <a:srgbClr val="000000"/>
                </a:solidFill>
                <a:latin typeface="Arial"/>
                <a:ea typeface="ＭＳ Ｐゴシック"/>
                <a:cs typeface="Arial" pitchFamily="34" charset="0"/>
              </a:rPr>
              <a:t>LORD GOD OF ALL CREATION,</a:t>
            </a:r>
            <a:br>
              <a:rPr lang="en-AU" sz="3200" kern="0" dirty="0">
                <a:solidFill>
                  <a:srgbClr val="000000"/>
                </a:solidFill>
                <a:latin typeface="Arial"/>
                <a:ea typeface="ＭＳ Ｐゴシック"/>
                <a:cs typeface="Arial" pitchFamily="34" charset="0"/>
              </a:rPr>
            </a:br>
            <a:r>
              <a:rPr lang="en-AU" sz="3200" kern="0" dirty="0">
                <a:solidFill>
                  <a:srgbClr val="000000"/>
                </a:solidFill>
                <a:latin typeface="Arial"/>
                <a:ea typeface="ＭＳ Ｐゴシック"/>
                <a:cs typeface="Arial" pitchFamily="34" charset="0"/>
              </a:rPr>
              <a:t>FOR THROUGH YOUR GOODNESS</a:t>
            </a:r>
            <a:br>
              <a:rPr lang="en-AU" sz="3200" kern="0" dirty="0">
                <a:solidFill>
                  <a:srgbClr val="000000"/>
                </a:solidFill>
                <a:latin typeface="Arial"/>
                <a:ea typeface="ＭＳ Ｐゴシック"/>
                <a:cs typeface="Arial" pitchFamily="34" charset="0"/>
              </a:rPr>
            </a:br>
            <a:r>
              <a:rPr lang="en-AU" sz="3200" kern="0" dirty="0">
                <a:solidFill>
                  <a:srgbClr val="000000"/>
                </a:solidFill>
                <a:latin typeface="Arial"/>
                <a:ea typeface="ＭＳ Ｐゴシック"/>
                <a:cs typeface="Arial" pitchFamily="34" charset="0"/>
              </a:rPr>
              <a:t>WE HAVE RECEIVED THE WINE</a:t>
            </a:r>
            <a:br>
              <a:rPr lang="en-AU" sz="3200" kern="0" dirty="0">
                <a:solidFill>
                  <a:srgbClr val="000000"/>
                </a:solidFill>
                <a:latin typeface="Arial"/>
                <a:ea typeface="ＭＳ Ｐゴシック"/>
                <a:cs typeface="Arial" pitchFamily="34" charset="0"/>
              </a:rPr>
            </a:br>
            <a:r>
              <a:rPr lang="en-AU" sz="3200" kern="0" dirty="0">
                <a:solidFill>
                  <a:srgbClr val="000000"/>
                </a:solidFill>
                <a:latin typeface="Arial"/>
                <a:ea typeface="ＭＳ Ｐゴシック"/>
                <a:cs typeface="Arial" pitchFamily="34" charset="0"/>
              </a:rPr>
              <a:t>WE OFFER YOU:FRUIT OF THE VINE AND WORK OF HUMAN HANDS, IT WILL</a:t>
            </a:r>
            <a:br>
              <a:rPr lang="en-AU" sz="3200" kern="0" dirty="0">
                <a:solidFill>
                  <a:srgbClr val="000000"/>
                </a:solidFill>
                <a:latin typeface="Arial"/>
                <a:ea typeface="ＭＳ Ｐゴシック"/>
                <a:cs typeface="Arial" pitchFamily="34" charset="0"/>
              </a:rPr>
            </a:br>
            <a:r>
              <a:rPr lang="en-AU" sz="3200" kern="0" dirty="0">
                <a:solidFill>
                  <a:srgbClr val="000000"/>
                </a:solidFill>
                <a:latin typeface="Arial"/>
                <a:ea typeface="ＭＳ Ｐゴシック"/>
                <a:cs typeface="Arial" pitchFamily="34" charset="0"/>
              </a:rPr>
              <a:t>BECOME OUR SPIRITUAL DRINK</a:t>
            </a:r>
            <a:br>
              <a:rPr lang="en-AU" sz="3000" dirty="0"/>
            </a:br>
            <a:endParaRPr lang="en-AU" sz="30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96EFB56-EE43-46D6-AF64-491594C25FC3}"/>
              </a:ext>
            </a:extLst>
          </p:cNvPr>
          <p:cNvSpPr/>
          <p:nvPr/>
        </p:nvSpPr>
        <p:spPr>
          <a:xfrm>
            <a:off x="7117080" y="1279617"/>
            <a:ext cx="2026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AU" altLang="en-US" sz="2700" dirty="0">
                <a:solidFill>
                  <a:srgbClr val="C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priest may say this prayer silently</a:t>
            </a:r>
            <a:endParaRPr lang="en-AU" sz="27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74388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0175" y="2531269"/>
            <a:ext cx="8386763" cy="9941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AU" altLang="en-US" sz="30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ALL: BLESSED BE GOD, FOREVER.</a:t>
            </a:r>
            <a:br>
              <a:rPr lang="en-AU" altLang="en-US" sz="3000" b="1" dirty="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br>
              <a:rPr lang="en-AU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A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9996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80590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767628" y="1082661"/>
            <a:ext cx="7804872" cy="4433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AU" altLang="en-US" sz="3200" dirty="0"/>
              <a:t>INVITATION TO PRAYER</a:t>
            </a:r>
          </a:p>
          <a:p>
            <a:pPr>
              <a:lnSpc>
                <a:spcPct val="150000"/>
              </a:lnSpc>
            </a:pPr>
            <a:endParaRPr lang="en-AU" altLang="en-US" sz="3200" dirty="0"/>
          </a:p>
          <a:p>
            <a:pPr>
              <a:lnSpc>
                <a:spcPct val="150000"/>
              </a:lnSpc>
            </a:pPr>
            <a:r>
              <a:rPr lang="en-AU" altLang="en-US" sz="3200" dirty="0"/>
              <a:t>PRIEST: PRAY, BROTHERS AND SISTERS, THAT MY SACRIFICE AND YOURS MAY BE ACCEPTABLE TO GOD, THE ALMIGHTY FATHER.</a:t>
            </a:r>
          </a:p>
        </p:txBody>
      </p:sp>
    </p:spTree>
    <p:extLst>
      <p:ext uri="{BB962C8B-B14F-4D97-AF65-F5344CB8AC3E}">
        <p14:creationId xmlns:p14="http://schemas.microsoft.com/office/powerpoint/2010/main" val="543187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02C47-EBC0-4C1D-A2CB-C930F4FF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979803"/>
            <a:ext cx="7886700" cy="994172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</a:pPr>
            <a:br>
              <a:rPr lang="en-AU" b="1" dirty="0"/>
            </a:br>
            <a:br>
              <a:rPr lang="en-AU" dirty="0"/>
            </a:br>
            <a:r>
              <a:rPr lang="en-AU" b="1" dirty="0"/>
              <a:t> </a:t>
            </a:r>
            <a:br>
              <a:rPr lang="en-AU" dirty="0"/>
            </a:br>
            <a:r>
              <a:rPr lang="en-AU" dirty="0"/>
              <a:t> </a:t>
            </a:r>
            <a:br>
              <a:rPr lang="en-AU" dirty="0"/>
            </a:br>
            <a:endParaRPr lang="en-AU" sz="3000" dirty="0"/>
          </a:p>
        </p:txBody>
      </p:sp>
    </p:spTree>
    <p:extLst>
      <p:ext uri="{BB962C8B-B14F-4D97-AF65-F5344CB8AC3E}">
        <p14:creationId xmlns:p14="http://schemas.microsoft.com/office/powerpoint/2010/main" val="11591051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426720" y="1316832"/>
            <a:ext cx="7505224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AU" altLang="en-US" sz="3200" b="1" dirty="0"/>
              <a:t>ALL:  MAY THE LORD ACCEPT THE SACRIFICE AT YOUR HANDS FOR THE PRAISE AND GLORY OF HIS NAME, FOR OUR GOOD, AND THE GOOD OF ALL HIS HOLY CHURCH.</a:t>
            </a:r>
          </a:p>
          <a:p>
            <a:endParaRPr lang="en-AU" altLang="en-US" sz="3000" dirty="0"/>
          </a:p>
          <a:p>
            <a:endParaRPr lang="en-AU" altLang="en-US" sz="3000" dirty="0"/>
          </a:p>
          <a:p>
            <a:endParaRPr lang="en-AU" altLang="en-US" sz="3000" dirty="0"/>
          </a:p>
        </p:txBody>
      </p:sp>
    </p:spTree>
    <p:extLst>
      <p:ext uri="{BB962C8B-B14F-4D97-AF65-F5344CB8AC3E}">
        <p14:creationId xmlns:p14="http://schemas.microsoft.com/office/powerpoint/2010/main" val="408597329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A0AA13D-869C-4069-BAE7-09D0A5B4C560}"/>
              </a:ext>
            </a:extLst>
          </p:cNvPr>
          <p:cNvSpPr txBox="1"/>
          <p:nvPr/>
        </p:nvSpPr>
        <p:spPr>
          <a:xfrm>
            <a:off x="571501" y="1596468"/>
            <a:ext cx="8000999" cy="2913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PRIEST: PRAYER OVER THE OFFERINGS</a:t>
            </a:r>
          </a:p>
          <a:p>
            <a:pPr>
              <a:lnSpc>
                <a:spcPct val="120000"/>
              </a:lnSpc>
            </a:pPr>
            <a:endParaRPr lang="en-A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AU" sz="3200" b="1" dirty="0">
                <a:latin typeface="Arial" panose="020B0604020202020204" pitchFamily="34" charset="0"/>
                <a:cs typeface="Arial" panose="020B0604020202020204" pitchFamily="34" charset="0"/>
              </a:rPr>
              <a:t>ALL: AMEN.</a:t>
            </a:r>
            <a:endParaRPr lang="en-A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AU" sz="1350" dirty="0"/>
              <a:t> </a:t>
            </a:r>
          </a:p>
          <a:p>
            <a:endParaRPr lang="en-AU" sz="1350" dirty="0"/>
          </a:p>
        </p:txBody>
      </p:sp>
    </p:spTree>
    <p:extLst>
      <p:ext uri="{BB962C8B-B14F-4D97-AF65-F5344CB8AC3E}">
        <p14:creationId xmlns:p14="http://schemas.microsoft.com/office/powerpoint/2010/main" val="242751080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17848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12C73ED-5270-4B18-B674-0F22929D7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46954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AU" sz="3200" cap="all" dirty="0">
                <a:latin typeface="Arial" panose="020B0604020202020204" pitchFamily="34" charset="0"/>
                <a:cs typeface="Arial" panose="020B0604020202020204" pitchFamily="34" charset="0"/>
              </a:rPr>
              <a:t>EUCHARISTIC PRAYER</a:t>
            </a:r>
          </a:p>
        </p:txBody>
      </p:sp>
    </p:spTree>
    <p:extLst>
      <p:ext uri="{BB962C8B-B14F-4D97-AF65-F5344CB8AC3E}">
        <p14:creationId xmlns:p14="http://schemas.microsoft.com/office/powerpoint/2010/main" val="193970519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844505" y="997209"/>
            <a:ext cx="7255555" cy="3694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AU" altLang="en-US" sz="3200" dirty="0"/>
              <a:t>PRIEST: THE LORD BE WITH YOU.</a:t>
            </a:r>
          </a:p>
          <a:p>
            <a:pPr>
              <a:lnSpc>
                <a:spcPct val="150000"/>
              </a:lnSpc>
            </a:pPr>
            <a:r>
              <a:rPr lang="en-AU" altLang="en-US" sz="3200" b="1" dirty="0"/>
              <a:t>ALL: AND WITH YOUR SPIRIT.</a:t>
            </a:r>
          </a:p>
          <a:p>
            <a:pPr>
              <a:lnSpc>
                <a:spcPct val="150000"/>
              </a:lnSpc>
            </a:pPr>
            <a:r>
              <a:rPr lang="en-AU" altLang="en-US" sz="3200" dirty="0"/>
              <a:t>PRIEST: LIFT UP YOUR HEARTS.</a:t>
            </a:r>
            <a:br>
              <a:rPr lang="en-AU" altLang="en-US" sz="3200" dirty="0"/>
            </a:br>
            <a:r>
              <a:rPr lang="en-AU" altLang="en-US" sz="3200" b="1" dirty="0"/>
              <a:t>ALL: WE LIFT THEM UP TO THE LORD.</a:t>
            </a:r>
          </a:p>
        </p:txBody>
      </p:sp>
    </p:spTree>
    <p:extLst>
      <p:ext uri="{BB962C8B-B14F-4D97-AF65-F5344CB8AC3E}">
        <p14:creationId xmlns:p14="http://schemas.microsoft.com/office/powerpoint/2010/main" val="301498450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01657" y="1549599"/>
            <a:ext cx="7093603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AU" altLang="en-US" sz="3200" dirty="0"/>
              <a:t>PRIEST: LET US GIVE THANKS TO THE LORD OUR GOD.</a:t>
            </a:r>
          </a:p>
          <a:p>
            <a:pPr>
              <a:lnSpc>
                <a:spcPct val="150000"/>
              </a:lnSpc>
            </a:pPr>
            <a:endParaRPr lang="en-AU" altLang="en-US" sz="3200" b="1" dirty="0"/>
          </a:p>
          <a:p>
            <a:pPr>
              <a:lnSpc>
                <a:spcPct val="150000"/>
              </a:lnSpc>
            </a:pPr>
            <a:r>
              <a:rPr lang="en-AU" altLang="en-US" sz="3200" b="1" dirty="0"/>
              <a:t>ALL: IT IS RIGHT AND JUST.</a:t>
            </a:r>
          </a:p>
          <a:p>
            <a:pPr>
              <a:lnSpc>
                <a:spcPct val="150000"/>
              </a:lnSpc>
            </a:pPr>
            <a:endParaRPr lang="en-AU" altLang="en-US" sz="3000" dirty="0"/>
          </a:p>
          <a:p>
            <a:pPr>
              <a:lnSpc>
                <a:spcPct val="150000"/>
              </a:lnSpc>
            </a:pPr>
            <a:endParaRPr lang="en-AU" altLang="en-US" sz="3000" dirty="0"/>
          </a:p>
          <a:p>
            <a:endParaRPr lang="en-AU" altLang="en-US" sz="3000" dirty="0"/>
          </a:p>
        </p:txBody>
      </p:sp>
    </p:spTree>
    <p:extLst>
      <p:ext uri="{BB962C8B-B14F-4D97-AF65-F5344CB8AC3E}">
        <p14:creationId xmlns:p14="http://schemas.microsoft.com/office/powerpoint/2010/main" val="345666042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1487272" y="0"/>
            <a:ext cx="7301789" cy="4156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en-AU" altLang="en-US" sz="3000" dirty="0"/>
              <a:t>	</a:t>
            </a:r>
          </a:p>
          <a:p>
            <a:pPr>
              <a:lnSpc>
                <a:spcPct val="150000"/>
              </a:lnSpc>
            </a:pPr>
            <a:r>
              <a:rPr lang="en-AU" altLang="en-US" sz="3200" b="1" dirty="0"/>
              <a:t>ALL: HOLY, HOLY, HOLY LORD </a:t>
            </a:r>
          </a:p>
          <a:p>
            <a:pPr>
              <a:lnSpc>
                <a:spcPct val="150000"/>
              </a:lnSpc>
            </a:pPr>
            <a:r>
              <a:rPr lang="en-AU" altLang="en-US" sz="3200" b="1" dirty="0"/>
              <a:t>GOD OF HOSTS. </a:t>
            </a:r>
          </a:p>
          <a:p>
            <a:pPr>
              <a:lnSpc>
                <a:spcPct val="150000"/>
              </a:lnSpc>
            </a:pPr>
            <a:r>
              <a:rPr lang="en-AU" altLang="en-US" sz="3200" b="1" dirty="0"/>
              <a:t>HEAVEN AND EARTH </a:t>
            </a:r>
          </a:p>
          <a:p>
            <a:pPr>
              <a:lnSpc>
                <a:spcPct val="150000"/>
              </a:lnSpc>
            </a:pPr>
            <a:r>
              <a:rPr lang="en-AU" altLang="en-US" sz="3200" b="1" dirty="0"/>
              <a:t>ARE FULL OF YOUR GLORY.</a:t>
            </a:r>
          </a:p>
          <a:p>
            <a:pPr>
              <a:lnSpc>
                <a:spcPct val="150000"/>
              </a:lnSpc>
            </a:pPr>
            <a:r>
              <a:rPr lang="en-AU" altLang="en-US" sz="3200" b="1" dirty="0"/>
              <a:t>HOSANNA IN THE HIGHEST.</a:t>
            </a:r>
            <a:endParaRPr lang="en-AU" altLang="en-US" sz="3200" dirty="0"/>
          </a:p>
        </p:txBody>
      </p:sp>
    </p:spTree>
    <p:extLst>
      <p:ext uri="{BB962C8B-B14F-4D97-AF65-F5344CB8AC3E}">
        <p14:creationId xmlns:p14="http://schemas.microsoft.com/office/powerpoint/2010/main" val="97335955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1304925" y="450431"/>
            <a:ext cx="6534150" cy="3404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AU" altLang="en-US" sz="3200" b="1" dirty="0"/>
              <a:t>BLESSED IS HE WHO COMES </a:t>
            </a:r>
          </a:p>
          <a:p>
            <a:pPr>
              <a:lnSpc>
                <a:spcPct val="150000"/>
              </a:lnSpc>
            </a:pPr>
            <a:r>
              <a:rPr lang="en-AU" altLang="en-US" sz="3200" b="1" dirty="0"/>
              <a:t>IN THE NAME OF THE LORD. </a:t>
            </a:r>
          </a:p>
          <a:p>
            <a:pPr>
              <a:lnSpc>
                <a:spcPct val="150000"/>
              </a:lnSpc>
            </a:pPr>
            <a:r>
              <a:rPr lang="en-AU" altLang="en-US" sz="3200" b="1" dirty="0"/>
              <a:t>HOSANNA IN THE HIGHEST.</a:t>
            </a:r>
          </a:p>
          <a:p>
            <a:pPr algn="ctr">
              <a:lnSpc>
                <a:spcPct val="150000"/>
              </a:lnSpc>
            </a:pPr>
            <a:endParaRPr lang="en-AU" altLang="en-US" sz="750" dirty="0"/>
          </a:p>
          <a:p>
            <a:pPr algn="ctr">
              <a:lnSpc>
                <a:spcPct val="150000"/>
              </a:lnSpc>
            </a:pPr>
            <a:endParaRPr lang="en-AU" altLang="en-US" sz="750" dirty="0"/>
          </a:p>
          <a:p>
            <a:pPr algn="ctr">
              <a:lnSpc>
                <a:spcPct val="150000"/>
              </a:lnSpc>
            </a:pPr>
            <a:endParaRPr lang="en-AU" altLang="en-US" sz="750" dirty="0"/>
          </a:p>
          <a:p>
            <a:r>
              <a:rPr lang="en-AU" sz="750" dirty="0"/>
              <a:t> </a:t>
            </a:r>
            <a:r>
              <a:rPr lang="en-AU" sz="750" b="1" dirty="0"/>
              <a:t> </a:t>
            </a:r>
            <a:endParaRPr lang="en-AU" sz="750" dirty="0"/>
          </a:p>
          <a:p>
            <a:endParaRPr lang="en-AU" altLang="en-US" sz="3000" dirty="0"/>
          </a:p>
        </p:txBody>
      </p:sp>
    </p:spTree>
    <p:extLst>
      <p:ext uri="{BB962C8B-B14F-4D97-AF65-F5344CB8AC3E}">
        <p14:creationId xmlns:p14="http://schemas.microsoft.com/office/powerpoint/2010/main" val="3137579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9FC8117-98FF-4BCF-AAAD-81F846B6F9A5}"/>
              </a:ext>
            </a:extLst>
          </p:cNvPr>
          <p:cNvSpPr/>
          <p:nvPr/>
        </p:nvSpPr>
        <p:spPr>
          <a:xfrm>
            <a:off x="723900" y="943414"/>
            <a:ext cx="8420100" cy="5171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MEMORIAL ACCLAMATION </a:t>
            </a:r>
            <a:r>
              <a:rPr lang="en-AU" alt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 to celebrant, choir and Missal for a selection of acclamations</a:t>
            </a:r>
          </a:p>
          <a:p>
            <a:pPr>
              <a:lnSpc>
                <a:spcPct val="150000"/>
              </a:lnSpc>
            </a:pPr>
            <a:r>
              <a:rPr lang="en-AU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ALL: WE PROCLAIM YOUR DEATH, </a:t>
            </a:r>
          </a:p>
          <a:p>
            <a:pPr>
              <a:lnSpc>
                <a:spcPct val="150000"/>
              </a:lnSpc>
            </a:pPr>
            <a:r>
              <a:rPr lang="en-AU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 LORD, AND PROFESS YOUR </a:t>
            </a:r>
          </a:p>
          <a:p>
            <a:pPr>
              <a:lnSpc>
                <a:spcPct val="150000"/>
              </a:lnSpc>
            </a:pPr>
            <a:r>
              <a:rPr lang="en-AU" alt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RESURRECTION UNTIL YOU COME AGAIN.</a:t>
            </a:r>
          </a:p>
        </p:txBody>
      </p:sp>
    </p:spTree>
    <p:extLst>
      <p:ext uri="{BB962C8B-B14F-4D97-AF65-F5344CB8AC3E}">
        <p14:creationId xmlns:p14="http://schemas.microsoft.com/office/powerpoint/2010/main" val="273072699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1103255" y="1505375"/>
            <a:ext cx="6535340" cy="412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en-AU" altLang="en-US" sz="3200" dirty="0"/>
              <a:t>GREAT AMEN</a:t>
            </a:r>
          </a:p>
          <a:p>
            <a:endParaRPr lang="en-AU" altLang="en-US" sz="3200" b="1" dirty="0"/>
          </a:p>
          <a:p>
            <a:pPr>
              <a:lnSpc>
                <a:spcPct val="150000"/>
              </a:lnSpc>
            </a:pPr>
            <a:r>
              <a:rPr lang="en-AU" altLang="en-US" sz="3200" b="1" dirty="0"/>
              <a:t>ALL: AMEN.</a:t>
            </a:r>
            <a:r>
              <a:rPr lang="en-AU" altLang="en-US" sz="3000" b="1" dirty="0"/>
              <a:t>	</a:t>
            </a:r>
          </a:p>
          <a:p>
            <a:pPr>
              <a:lnSpc>
                <a:spcPct val="150000"/>
              </a:lnSpc>
            </a:pPr>
            <a:endParaRPr lang="en-AU" altLang="en-US" sz="3000" b="1" dirty="0"/>
          </a:p>
          <a:p>
            <a:pPr algn="ctr">
              <a:lnSpc>
                <a:spcPct val="150000"/>
              </a:lnSpc>
            </a:pPr>
            <a:r>
              <a:rPr lang="en-AU" sz="750" dirty="0">
                <a:latin typeface="+mj-lt"/>
                <a:cs typeface="+mn-cs"/>
              </a:rPr>
              <a:t> </a:t>
            </a:r>
          </a:p>
          <a:p>
            <a:pPr algn="ctr">
              <a:lnSpc>
                <a:spcPct val="150000"/>
              </a:lnSpc>
            </a:pPr>
            <a:endParaRPr lang="en-AU" sz="750" dirty="0">
              <a:latin typeface="+mj-lt"/>
              <a:cs typeface="+mn-cs"/>
            </a:endParaRPr>
          </a:p>
          <a:p>
            <a:pPr>
              <a:lnSpc>
                <a:spcPct val="150000"/>
              </a:lnSpc>
            </a:pPr>
            <a:endParaRPr lang="en-AU" altLang="en-US" sz="3000" b="1" dirty="0"/>
          </a:p>
          <a:p>
            <a:endParaRPr lang="en-AU" altLang="en-US" sz="3000" dirty="0"/>
          </a:p>
          <a:p>
            <a:pPr algn="ctr"/>
            <a:endParaRPr lang="en-AU" altLang="en-US" sz="750" dirty="0"/>
          </a:p>
        </p:txBody>
      </p:sp>
    </p:spTree>
    <p:extLst>
      <p:ext uri="{BB962C8B-B14F-4D97-AF65-F5344CB8AC3E}">
        <p14:creationId xmlns:p14="http://schemas.microsoft.com/office/powerpoint/2010/main" val="644683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02C47-EBC0-4C1D-A2CB-C930F4FF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795" y="3429001"/>
            <a:ext cx="7886700" cy="994172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</a:pPr>
            <a:br>
              <a:rPr lang="en-AU" dirty="0"/>
            </a:br>
            <a:br>
              <a:rPr lang="en-AU" b="1" dirty="0"/>
            </a:br>
            <a:r>
              <a:rPr lang="en-AU" b="1" dirty="0"/>
              <a:t> </a:t>
            </a:r>
            <a:br>
              <a:rPr lang="en-AU" dirty="0"/>
            </a:br>
            <a:r>
              <a:rPr lang="en-AU" dirty="0"/>
              <a:t> </a:t>
            </a:r>
            <a:br>
              <a:rPr lang="en-AU" dirty="0"/>
            </a:br>
            <a:endParaRPr lang="en-AU" sz="3000" dirty="0"/>
          </a:p>
        </p:txBody>
      </p:sp>
    </p:spTree>
    <p:extLst>
      <p:ext uri="{BB962C8B-B14F-4D97-AF65-F5344CB8AC3E}">
        <p14:creationId xmlns:p14="http://schemas.microsoft.com/office/powerpoint/2010/main" val="53175516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811309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1457325" y="1467683"/>
            <a:ext cx="6534150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/>
            <a:r>
              <a:rPr lang="en-AU" altLang="en-US" sz="3200" dirty="0"/>
              <a:t>COMMUNION RITE</a:t>
            </a:r>
          </a:p>
          <a:p>
            <a:r>
              <a:rPr lang="en-AU" altLang="en-US" sz="3000" dirty="0"/>
              <a:t> 			  		                       </a:t>
            </a:r>
          </a:p>
          <a:p>
            <a:endParaRPr lang="en-AU" altLang="en-US" sz="3000" dirty="0"/>
          </a:p>
        </p:txBody>
      </p:sp>
    </p:spTree>
    <p:extLst>
      <p:ext uri="{BB962C8B-B14F-4D97-AF65-F5344CB8AC3E}">
        <p14:creationId xmlns:p14="http://schemas.microsoft.com/office/powerpoint/2010/main" val="44004781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997744" y="1251942"/>
            <a:ext cx="7064216" cy="4433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AU" altLang="en-US" sz="3200" b="1" dirty="0"/>
              <a:t>ALL: OUR FATHER, </a:t>
            </a:r>
          </a:p>
          <a:p>
            <a:pPr>
              <a:lnSpc>
                <a:spcPct val="150000"/>
              </a:lnSpc>
            </a:pPr>
            <a:r>
              <a:rPr lang="en-AU" altLang="en-US" sz="3200" b="1" dirty="0"/>
              <a:t>WHO ART IN HEAVEN,</a:t>
            </a:r>
          </a:p>
          <a:p>
            <a:pPr>
              <a:lnSpc>
                <a:spcPct val="150000"/>
              </a:lnSpc>
            </a:pPr>
            <a:r>
              <a:rPr lang="en-AU" altLang="en-US" sz="3200" b="1" dirty="0"/>
              <a:t>HALLOWED BE THY NAME;</a:t>
            </a:r>
          </a:p>
          <a:p>
            <a:pPr>
              <a:lnSpc>
                <a:spcPct val="150000"/>
              </a:lnSpc>
            </a:pPr>
            <a:r>
              <a:rPr lang="en-AU" altLang="en-US" sz="3200" b="1" dirty="0"/>
              <a:t>THY KINGDOM COME,</a:t>
            </a:r>
          </a:p>
          <a:p>
            <a:pPr>
              <a:lnSpc>
                <a:spcPct val="150000"/>
              </a:lnSpc>
            </a:pPr>
            <a:r>
              <a:rPr lang="en-AU" altLang="en-US" sz="3200" b="1" dirty="0"/>
              <a:t>THY WILL BE DONE ON EARTH </a:t>
            </a:r>
          </a:p>
          <a:p>
            <a:pPr>
              <a:lnSpc>
                <a:spcPct val="150000"/>
              </a:lnSpc>
            </a:pPr>
            <a:r>
              <a:rPr lang="en-AU" altLang="en-US" sz="3200" b="1" dirty="0"/>
              <a:t>AS IT IS IN HEAVEN.</a:t>
            </a:r>
            <a:endParaRPr lang="en-AU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60283216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798314" y="1221938"/>
            <a:ext cx="7377946" cy="3694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AU" altLang="en-US" sz="3200" b="1" dirty="0"/>
              <a:t>GIVE US THIS DAY OUR DAILY BREAD, AND FORGIVE US OUR TRESPASSES,</a:t>
            </a:r>
          </a:p>
          <a:p>
            <a:pPr>
              <a:lnSpc>
                <a:spcPct val="150000"/>
              </a:lnSpc>
            </a:pPr>
            <a:r>
              <a:rPr lang="en-AU" altLang="en-US" sz="3200" b="1" dirty="0"/>
              <a:t>AS WE FORGIVE THOSE WHO TRESPASS AGAINST US;</a:t>
            </a:r>
          </a:p>
        </p:txBody>
      </p:sp>
    </p:spTree>
    <p:extLst>
      <p:ext uri="{BB962C8B-B14F-4D97-AF65-F5344CB8AC3E}">
        <p14:creationId xmlns:p14="http://schemas.microsoft.com/office/powerpoint/2010/main" val="86304684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653951" y="1128593"/>
            <a:ext cx="7836098" cy="1478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AU" altLang="en-US" sz="3200" b="1" dirty="0"/>
              <a:t>AND LEAD US NOT INTO TEMPTATION,</a:t>
            </a:r>
          </a:p>
          <a:p>
            <a:pPr>
              <a:lnSpc>
                <a:spcPct val="150000"/>
              </a:lnSpc>
            </a:pPr>
            <a:r>
              <a:rPr lang="en-AU" altLang="en-US" sz="3200" b="1" dirty="0"/>
              <a:t>BUT DELIVER US FROM EVIL.</a:t>
            </a:r>
            <a:endParaRPr lang="en-AU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67214006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709732" y="1112401"/>
            <a:ext cx="7618928" cy="326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AU" altLang="en-US" sz="3200" b="1" dirty="0"/>
              <a:t>ALL: FOR THE KINGDOM THE POWER AND THE GLORY ARE YOURS, NOW AND FOR EVER.</a:t>
            </a:r>
          </a:p>
          <a:p>
            <a:endParaRPr lang="en-AU" altLang="en-US" sz="3200" dirty="0"/>
          </a:p>
          <a:p>
            <a:endParaRPr lang="en-AU" altLang="en-US" sz="3000" dirty="0"/>
          </a:p>
        </p:txBody>
      </p:sp>
    </p:spTree>
    <p:extLst>
      <p:ext uri="{BB962C8B-B14F-4D97-AF65-F5344CB8AC3E}">
        <p14:creationId xmlns:p14="http://schemas.microsoft.com/office/powerpoint/2010/main" val="237899951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384464" y="1543050"/>
            <a:ext cx="7906097" cy="2639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en-AU" altLang="en-US" sz="3200" dirty="0"/>
              <a:t>PRIEST:	THE PEACE OF THE LORD </a:t>
            </a:r>
          </a:p>
          <a:p>
            <a:r>
              <a:rPr lang="en-AU" altLang="en-US" sz="3200" dirty="0"/>
              <a:t>BE WITH YOU ALWAYS.</a:t>
            </a:r>
          </a:p>
          <a:p>
            <a:endParaRPr lang="en-AU" altLang="en-US" sz="3200" b="1" dirty="0"/>
          </a:p>
          <a:p>
            <a:r>
              <a:rPr lang="en-AU" altLang="en-US" sz="3200" b="1" dirty="0"/>
              <a:t>ALL: AND WITH YOU SPIRIT.</a:t>
            </a:r>
          </a:p>
          <a:p>
            <a:endParaRPr lang="en-AU" altLang="en-US" sz="3000" b="1" dirty="0"/>
          </a:p>
          <a:p>
            <a:endParaRPr lang="en-AU" altLang="en-US" sz="750" b="1" dirty="0"/>
          </a:p>
        </p:txBody>
      </p:sp>
    </p:spTree>
    <p:extLst>
      <p:ext uri="{BB962C8B-B14F-4D97-AF65-F5344CB8AC3E}">
        <p14:creationId xmlns:p14="http://schemas.microsoft.com/office/powerpoint/2010/main" val="211475852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1250752" y="2701528"/>
            <a:ext cx="6642497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/>
            <a:r>
              <a:rPr lang="en-AU" altLang="en-US" sz="3200" dirty="0"/>
              <a:t>SIGN OF PEACE</a:t>
            </a:r>
          </a:p>
          <a:p>
            <a:endParaRPr lang="en-AU" altLang="en-US" sz="3000" dirty="0"/>
          </a:p>
          <a:p>
            <a:endParaRPr lang="en-AU" altLang="en-US" sz="3000" dirty="0"/>
          </a:p>
        </p:txBody>
      </p:sp>
    </p:spTree>
    <p:extLst>
      <p:ext uri="{BB962C8B-B14F-4D97-AF65-F5344CB8AC3E}">
        <p14:creationId xmlns:p14="http://schemas.microsoft.com/office/powerpoint/2010/main" val="421965291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932050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701332" y="935236"/>
            <a:ext cx="6642497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AU" altLang="en-US" sz="3200" dirty="0"/>
              <a:t>LAMB OF GOD    </a:t>
            </a:r>
          </a:p>
          <a:p>
            <a:pPr>
              <a:lnSpc>
                <a:spcPct val="150000"/>
              </a:lnSpc>
            </a:pPr>
            <a:r>
              <a:rPr lang="en-AU" altLang="en-US" sz="3200" b="1" dirty="0"/>
              <a:t>ALL: LAMB OF GOD, YOU TAKE AWAY THE SINS OF THE WORLD,  </a:t>
            </a:r>
          </a:p>
          <a:p>
            <a:pPr>
              <a:lnSpc>
                <a:spcPct val="150000"/>
              </a:lnSpc>
            </a:pPr>
            <a:r>
              <a:rPr lang="en-AU" altLang="en-US" sz="3200" b="1" dirty="0"/>
              <a:t>HAVE MERCY ON US.</a:t>
            </a:r>
          </a:p>
          <a:p>
            <a:endParaRPr lang="en-AU" altLang="en-US" sz="3000" dirty="0"/>
          </a:p>
          <a:p>
            <a:endParaRPr lang="en-AU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441224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02C47-EBC0-4C1D-A2CB-C930F4FF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837" y="3840481"/>
            <a:ext cx="8588327" cy="99417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br>
              <a:rPr lang="en-AU" sz="3000" dirty="0"/>
            </a:br>
            <a:r>
              <a:rPr lang="en-AU" b="1" dirty="0"/>
              <a:t>	</a:t>
            </a:r>
            <a:br>
              <a:rPr lang="en-AU" b="1" dirty="0"/>
            </a:br>
            <a:r>
              <a:rPr lang="en-AU" b="1" dirty="0"/>
              <a:t> </a:t>
            </a:r>
            <a:br>
              <a:rPr lang="en-AU" dirty="0"/>
            </a:br>
            <a:r>
              <a:rPr lang="en-AU" dirty="0"/>
              <a:t> </a:t>
            </a:r>
            <a:br>
              <a:rPr lang="en-AU" dirty="0"/>
            </a:br>
            <a:endParaRPr lang="en-AU" sz="3000" dirty="0"/>
          </a:p>
        </p:txBody>
      </p:sp>
    </p:spTree>
    <p:extLst>
      <p:ext uri="{BB962C8B-B14F-4D97-AF65-F5344CB8AC3E}">
        <p14:creationId xmlns:p14="http://schemas.microsoft.com/office/powerpoint/2010/main" val="216610037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686092" y="1377196"/>
            <a:ext cx="6642497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AU" altLang="en-US" sz="3200" b="1" dirty="0"/>
              <a:t>LAMB OF GOD, YOU TAKE AWAY THE SINS OF THE WORLD,  </a:t>
            </a:r>
          </a:p>
          <a:p>
            <a:pPr>
              <a:lnSpc>
                <a:spcPct val="150000"/>
              </a:lnSpc>
            </a:pPr>
            <a:r>
              <a:rPr lang="en-AU" altLang="en-US" sz="3200" b="1" dirty="0"/>
              <a:t>HAVE MERCY ON US.</a:t>
            </a:r>
          </a:p>
          <a:p>
            <a:endParaRPr lang="en-AU" altLang="en-US" sz="3000" dirty="0"/>
          </a:p>
          <a:p>
            <a:endParaRPr lang="en-AU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69779034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722114" y="1492449"/>
            <a:ext cx="6642497" cy="455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AU" altLang="en-US" sz="3200" b="1" dirty="0"/>
              <a:t>LAMB OF GOD, YOU TAKE AWAY THE SINS OF THE WORLD,  </a:t>
            </a:r>
          </a:p>
          <a:p>
            <a:pPr>
              <a:lnSpc>
                <a:spcPct val="150000"/>
              </a:lnSpc>
            </a:pPr>
            <a:r>
              <a:rPr lang="en-AU" altLang="en-US" sz="3200" b="1" dirty="0"/>
              <a:t>GRANT US PEACE.</a:t>
            </a:r>
          </a:p>
          <a:p>
            <a:pPr>
              <a:lnSpc>
                <a:spcPct val="150000"/>
              </a:lnSpc>
            </a:pPr>
            <a:endParaRPr lang="en-AU" altLang="en-US" sz="3000" b="1" dirty="0"/>
          </a:p>
          <a:p>
            <a:pPr algn="ctr">
              <a:lnSpc>
                <a:spcPct val="150000"/>
              </a:lnSpc>
            </a:pPr>
            <a:r>
              <a:rPr lang="en-AU" sz="750" dirty="0">
                <a:latin typeface="+mj-lt"/>
                <a:cs typeface="+mn-cs"/>
              </a:rPr>
              <a:t>. </a:t>
            </a:r>
            <a:endParaRPr lang="en-AU" altLang="en-US" sz="3000" b="1" dirty="0"/>
          </a:p>
          <a:p>
            <a:endParaRPr lang="en-AU" altLang="en-US" sz="3000" b="1" dirty="0"/>
          </a:p>
          <a:p>
            <a:endParaRPr lang="en-AU" altLang="en-US" sz="3000" dirty="0"/>
          </a:p>
          <a:p>
            <a:endParaRPr lang="en-AU" altLang="en-US" sz="3000" dirty="0"/>
          </a:p>
        </p:txBody>
      </p:sp>
    </p:spTree>
    <p:extLst>
      <p:ext uri="{BB962C8B-B14F-4D97-AF65-F5344CB8AC3E}">
        <p14:creationId xmlns:p14="http://schemas.microsoft.com/office/powerpoint/2010/main" val="271190719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82049" y="1253847"/>
            <a:ext cx="7779902" cy="2776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AU" altLang="en-US" sz="3000" b="1" dirty="0"/>
              <a:t>ALL:</a:t>
            </a:r>
            <a:r>
              <a:rPr lang="en-AU" altLang="en-US" sz="3000" dirty="0"/>
              <a:t>	</a:t>
            </a:r>
            <a:r>
              <a:rPr lang="en-AU" altLang="en-US" sz="3000" b="1" dirty="0"/>
              <a:t>LORD, I AM NOT WORTHY THAT YOU SHOULD ENTER UNDER MY ROOF, BUT ONLY SAY THE WORD AND MY SOUL SHALL BE HEALED.</a:t>
            </a:r>
            <a:endParaRPr lang="en-AU" altLang="en-US" sz="3000" dirty="0"/>
          </a:p>
        </p:txBody>
      </p:sp>
    </p:spTree>
    <p:extLst>
      <p:ext uri="{BB962C8B-B14F-4D97-AF65-F5344CB8AC3E}">
        <p14:creationId xmlns:p14="http://schemas.microsoft.com/office/powerpoint/2010/main" val="387168245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424777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03217" y="1293053"/>
            <a:ext cx="8003722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/>
            <a:r>
              <a:rPr lang="en-AU" altLang="en-US" sz="3200" dirty="0"/>
              <a:t>COMMUNION REFLECTION</a:t>
            </a:r>
          </a:p>
          <a:p>
            <a:pPr algn="ctr"/>
            <a:r>
              <a:rPr lang="en-AU" altLang="en-US" sz="3200" dirty="0">
                <a:solidFill>
                  <a:srgbClr val="C00000"/>
                </a:solidFill>
              </a:rPr>
              <a:t>Insert words if a song is selected</a:t>
            </a:r>
          </a:p>
          <a:p>
            <a:pPr algn="ctr"/>
            <a:endParaRPr lang="en-AU" altLang="en-US" sz="3000" dirty="0"/>
          </a:p>
          <a:p>
            <a:endParaRPr lang="en-AU" altLang="en-US" sz="3000" dirty="0"/>
          </a:p>
          <a:p>
            <a:endParaRPr lang="en-AU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33438008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117846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327866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922021" y="1221702"/>
            <a:ext cx="7166066" cy="2326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n-AU" altLang="en-US" sz="3200" dirty="0"/>
              <a:t>PRAYER AFTER COMMUNION</a:t>
            </a:r>
          </a:p>
          <a:p>
            <a:pPr>
              <a:lnSpc>
                <a:spcPct val="120000"/>
              </a:lnSpc>
            </a:pPr>
            <a:endParaRPr lang="en-AU" altLang="en-US" sz="3200" b="1" dirty="0"/>
          </a:p>
          <a:p>
            <a:pPr>
              <a:lnSpc>
                <a:spcPct val="120000"/>
              </a:lnSpc>
            </a:pPr>
            <a:r>
              <a:rPr lang="en-AU" altLang="en-US" sz="3200" b="1" dirty="0"/>
              <a:t>ALL: AMEN</a:t>
            </a:r>
          </a:p>
          <a:p>
            <a:endParaRPr lang="en-AU" altLang="en-US" sz="3000" dirty="0"/>
          </a:p>
        </p:txBody>
      </p:sp>
    </p:spTree>
    <p:extLst>
      <p:ext uri="{BB962C8B-B14F-4D97-AF65-F5344CB8AC3E}">
        <p14:creationId xmlns:p14="http://schemas.microsoft.com/office/powerpoint/2010/main" val="191582895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1250752" y="1316831"/>
            <a:ext cx="6642497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/>
            <a:endParaRPr lang="en-AU" altLang="en-US" sz="3000" dirty="0"/>
          </a:p>
          <a:p>
            <a:pPr algn="ctr"/>
            <a:endParaRPr lang="en-AU" altLang="en-US" sz="3000" dirty="0"/>
          </a:p>
          <a:p>
            <a:pPr algn="ctr"/>
            <a:r>
              <a:rPr lang="en-AU" altLang="en-US" sz="3200" dirty="0"/>
              <a:t>THE CONCLUDING RITES</a:t>
            </a:r>
          </a:p>
          <a:p>
            <a:pPr algn="ctr"/>
            <a:endParaRPr lang="en-AU" altLang="en-US" sz="3000" dirty="0"/>
          </a:p>
          <a:p>
            <a:endParaRPr lang="en-AU" altLang="en-US" sz="3000" dirty="0"/>
          </a:p>
          <a:p>
            <a:endParaRPr lang="en-AU" altLang="en-US" sz="3000" dirty="0"/>
          </a:p>
          <a:p>
            <a:endParaRPr lang="en-AU" altLang="en-US" sz="3000" dirty="0"/>
          </a:p>
          <a:p>
            <a:endParaRPr lang="en-AU" altLang="en-US" sz="3000" dirty="0"/>
          </a:p>
        </p:txBody>
      </p:sp>
    </p:spTree>
    <p:extLst>
      <p:ext uri="{BB962C8B-B14F-4D97-AF65-F5344CB8AC3E}">
        <p14:creationId xmlns:p14="http://schemas.microsoft.com/office/powerpoint/2010/main" val="304185122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624841" y="1316831"/>
            <a:ext cx="7268408" cy="412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AU" altLang="en-US" sz="3000" dirty="0"/>
          </a:p>
          <a:p>
            <a:pPr>
              <a:lnSpc>
                <a:spcPct val="150000"/>
              </a:lnSpc>
            </a:pPr>
            <a:r>
              <a:rPr lang="en-AU" altLang="en-US" sz="3200" dirty="0"/>
              <a:t>PRIEST: THE LORD BE WITH YOU.</a:t>
            </a:r>
          </a:p>
          <a:p>
            <a:endParaRPr lang="en-AU" altLang="en-US" sz="3200" dirty="0"/>
          </a:p>
          <a:p>
            <a:r>
              <a:rPr lang="en-AU" altLang="en-US" sz="3200" b="1" dirty="0"/>
              <a:t>ALL: AND WITH YOUR SPIRIT.</a:t>
            </a:r>
          </a:p>
          <a:p>
            <a:endParaRPr lang="en-AU" altLang="en-US" sz="3000" b="1" dirty="0"/>
          </a:p>
          <a:p>
            <a:endParaRPr lang="en-AU" altLang="en-US" sz="3000" dirty="0"/>
          </a:p>
          <a:p>
            <a:endParaRPr lang="en-AU" altLang="en-US" sz="3000" dirty="0"/>
          </a:p>
          <a:p>
            <a:endParaRPr lang="en-AU" altLang="en-US" sz="3000" dirty="0"/>
          </a:p>
        </p:txBody>
      </p:sp>
    </p:spTree>
    <p:extLst>
      <p:ext uri="{BB962C8B-B14F-4D97-AF65-F5344CB8AC3E}">
        <p14:creationId xmlns:p14="http://schemas.microsoft.com/office/powerpoint/2010/main" val="3552162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233176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779264" y="1341021"/>
            <a:ext cx="7464623" cy="1432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endParaRPr lang="en-AU" altLang="en-US" sz="3000" dirty="0"/>
          </a:p>
          <a:p>
            <a:pPr>
              <a:lnSpc>
                <a:spcPct val="150000"/>
              </a:lnSpc>
            </a:pPr>
            <a:r>
              <a:rPr lang="en-AU" altLang="en-US" sz="3200" b="1" dirty="0"/>
              <a:t>ALL:  AMEN.</a:t>
            </a:r>
            <a:endParaRPr lang="en-AU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59856218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1050727" y="1582936"/>
            <a:ext cx="6642497" cy="1432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endParaRPr lang="en-AU" altLang="en-US" sz="3000" dirty="0"/>
          </a:p>
          <a:p>
            <a:pPr>
              <a:lnSpc>
                <a:spcPct val="150000"/>
              </a:lnSpc>
            </a:pPr>
            <a:r>
              <a:rPr lang="en-AU" altLang="en-US" sz="3200" b="1" dirty="0"/>
              <a:t>ALL: THANKS BE TO GOD</a:t>
            </a:r>
            <a:r>
              <a:rPr lang="en-AU" altLang="en-US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721840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646235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399496" y="2295369"/>
            <a:ext cx="8196308" cy="1478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AU" altLang="en-US" sz="3200" dirty="0"/>
              <a:t>RECESSIONAL HYMN OR MUSIC</a:t>
            </a:r>
          </a:p>
          <a:p>
            <a:pPr algn="ctr">
              <a:lnSpc>
                <a:spcPct val="150000"/>
              </a:lnSpc>
            </a:pPr>
            <a:r>
              <a:rPr lang="en-AU" altLang="en-US" sz="3200" dirty="0">
                <a:solidFill>
                  <a:srgbClr val="C00000"/>
                </a:solidFill>
              </a:rPr>
              <a:t>Insert words to selected song </a:t>
            </a:r>
            <a:r>
              <a:rPr lang="en-AU" altLang="en-US" sz="3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0000169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399496" y="2295369"/>
            <a:ext cx="8196308" cy="699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AU" altLang="en-US" sz="3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28545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609E1-F9F0-44C9-8964-31E00830D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104089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AU" sz="3200" cap="all" dirty="0">
                <a:latin typeface="Arial" panose="020B0604020202020204" pitchFamily="34" charset="0"/>
                <a:cs typeface="Arial" panose="020B0604020202020204" pitchFamily="34" charset="0"/>
              </a:rPr>
              <a:t>Introductory rites</a:t>
            </a:r>
          </a:p>
        </p:txBody>
      </p:sp>
    </p:spTree>
    <p:extLst>
      <p:ext uri="{BB962C8B-B14F-4D97-AF65-F5344CB8AC3E}">
        <p14:creationId xmlns:p14="http://schemas.microsoft.com/office/powerpoint/2010/main" val="3242697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666</TotalTime>
  <Words>1235</Words>
  <Application>Microsoft Office PowerPoint</Application>
  <PresentationFormat>On-screen Show (4:3)</PresentationFormat>
  <Paragraphs>137</Paragraphs>
  <Slides>84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88" baseType="lpstr">
      <vt:lpstr>Arial</vt:lpstr>
      <vt:lpstr>Calibri</vt:lpstr>
      <vt:lpstr>Calibri Light</vt:lpstr>
      <vt:lpstr>Office Theme</vt:lpstr>
      <vt:lpstr>WELCOME SLIDE INSERT ANY INFORMATION RELEVANT TO THE CELEBRATION  This PPT has no Gloria or Creed. Gloria is used Sundays and Solemnities See ‘Ordo’ for more information   </vt:lpstr>
      <vt:lpstr>PowerPoint Presentation</vt:lpstr>
      <vt:lpstr>PowerPoint Presentation</vt:lpstr>
      <vt:lpstr> GATHERING HYMN                  Insert words of song         </vt:lpstr>
      <vt:lpstr>      </vt:lpstr>
      <vt:lpstr>      </vt:lpstr>
      <vt:lpstr>       </vt:lpstr>
      <vt:lpstr>PowerPoint Presentation</vt:lpstr>
      <vt:lpstr>Introductory rites</vt:lpstr>
      <vt:lpstr>PRIEST: IN THE NAME OF THE FATHER, AND OF THE SON, AND THE HOLY SPIRIT.   ALL:  AMEN. </vt:lpstr>
      <vt:lpstr>PRIEST:  THE GRACE OF OUR LORD JESUS CHRIST, AND THE LOVE OF GOD, AND THE COMMUNION OF THE HOLY SPIRIT BE WITH YOU ALL.  ALL:  AND WITH YOUR SPIRIT.   </vt:lpstr>
      <vt:lpstr>PowerPoint Presentation</vt:lpstr>
      <vt:lpstr>PowerPoint Presentation</vt:lpstr>
      <vt:lpstr>PowerPoint Presentation</vt:lpstr>
      <vt:lpstr>ALL: I CONFESS TO ALMIGHTY GOD AND TO YOU, MY BROTHERS AND SISTERS,THAT I HAVE GREATLY SINNED, IN MY THOUGHTS AND IN MY WORDS,  </vt:lpstr>
      <vt:lpstr> IN WHAT I HAVE DONE AND IN WHAT I HAVE FAILED TO DO, THROUGH MY FAULT,  THROUGH MY FAULT, THROUGH MY MOST GRIEVOUS FAULT; </vt:lpstr>
      <vt:lpstr> THEREFORE I ASK BLESSED MARY  EVER-VIRGIN, ALL THE ANGELS  AND SAINTS, AND YOU, MY BROTHERS AND SISTERS,TO PRAY FOR ME TO THE LORD OUR GOD. </vt:lpstr>
      <vt:lpstr>PRIEST: MAY ALMIGHTY GOD HAVE MERCY ON US,FORGIVE US OUR SINS, AND BRING US TO EVERLASTING LIFE.  ALL: AMEN. </vt:lpstr>
      <vt:lpstr> or LORD HAVE MERCY - consult priest for selection of text of Penitential Act  PRIEST:  LORD, HAVE MERCY.  ALL: LORD, HAVE MERCY. PRIEST :  CHRIST, HAVE MERCY. ALL:  CHRIST, HAVE MERCY. PRIEST :  LORD, HAVE MERCY.  ALL:  LORD, HAVE MERCY.  </vt:lpstr>
      <vt:lpstr>PowerPoint Presentation</vt:lpstr>
      <vt:lpstr>LITURGY OF THE WORD</vt:lpstr>
      <vt:lpstr>FIRST READING   Insert reference only</vt:lpstr>
      <vt:lpstr>PowerPoint Presentation</vt:lpstr>
      <vt:lpstr>SECOND READING   Insert reference only</vt:lpstr>
      <vt:lpstr>RESPONSORIAL PSALM Insert the text of the chosen psalm’s response. See example in next slide.    </vt:lpstr>
      <vt:lpstr>CANTOR: LET US GO REJOICING TO       THE HOUSE OF THE LORD;     ALL:  LET US GO REJOICING TO          THE HOUSE OF THE LORD;     </vt:lpstr>
      <vt:lpstr>PowerPoint Presentation</vt:lpstr>
      <vt:lpstr>GOSPEL ACCLAMATION Consult priest, Missal and musician  for the selection    </vt:lpstr>
      <vt:lpstr>PowerPoint Presentation</vt:lpstr>
      <vt:lpstr>PowerPoint Presentation</vt:lpstr>
      <vt:lpstr>GOSPEL Insert reference only    </vt:lpstr>
      <vt:lpstr> ALL: AND WITH YOUR SPIRIT.     </vt:lpstr>
      <vt:lpstr>     ALL: GLORY TO YOU, O LORD.    </vt:lpstr>
      <vt:lpstr>PRIEST: THE GOSPEL OF THE LORD.   ALL: PRAISE TO YOU, LORD JESUS CHRIST.</vt:lpstr>
      <vt:lpstr>PowerPoint Presentation</vt:lpstr>
      <vt:lpstr>HOMILY </vt:lpstr>
      <vt:lpstr>PowerPoint Presentation</vt:lpstr>
      <vt:lpstr>UNIVERSAL PRAYER</vt:lpstr>
      <vt:lpstr>ALL: LORD, HEAR OUR PRAYER. or refer to The Roman Missal for  a selection of responses.  Appendix V - Examples of Formularies  for the Universal Prayer    </vt:lpstr>
      <vt:lpstr>PowerPoint Presentation</vt:lpstr>
      <vt:lpstr>LITURGY OF THE EUCHARIST       PRESENTATION OF THE GIFTS </vt:lpstr>
      <vt:lpstr>PowerPoint Presentation</vt:lpstr>
      <vt:lpstr>PRIEST: BLESSED ARE YOU, LORD GOD OF ALL CREATION, FOR THROUGH YOUR GOODNESS WE HAVE RECEIVED THE BREAD WE OFFER YOU:FRUIT OF THE EARTH  AND WORK OF HUMAN HANDS,  IT WILL BECOME OUR SPIRTUAL DRINK .  </vt:lpstr>
      <vt:lpstr>ALL: BLESSED BE GOD, FOREVER. .  </vt:lpstr>
      <vt:lpstr>PowerPoint Presentation</vt:lpstr>
      <vt:lpstr>BLESSED ARE YOU, LORD GOD OF ALL CREATION, FOR THROUGH YOUR GOODNESS WE HAVE RECEIVED THE WINE WE OFFER YOU:FRUIT OF THE VINE AND WORK OF HUMAN HANDS, IT WILL BECOME OUR SPIRITUAL DRINK </vt:lpstr>
      <vt:lpstr>ALL: BLESSED BE GOD, FOREVER.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EUCHARISTIC PRAYER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EUCHARIST CELEBRATED WITH CHURCH AGENCIES CELEBRANT  BISHOP DONALD SPROXTON VG  “THE SON OF MAN CAME NOT TO BE SERVED BUT TO SERVE” MATTHEW 20:28</dc:title>
  <dc:creator>Geraldine</dc:creator>
  <cp:lastModifiedBy>Geraldine Schivardi</cp:lastModifiedBy>
  <cp:revision>59</cp:revision>
  <cp:lastPrinted>2019-06-25T03:36:38Z</cp:lastPrinted>
  <dcterms:created xsi:type="dcterms:W3CDTF">2019-06-17T02:15:23Z</dcterms:created>
  <dcterms:modified xsi:type="dcterms:W3CDTF">2022-11-02T09:27:15Z</dcterms:modified>
</cp:coreProperties>
</file>